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74" r:id="rId2"/>
    <p:sldId id="1053" r:id="rId3"/>
    <p:sldId id="1054" r:id="rId4"/>
    <p:sldId id="696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A354CE-27BC-4FCF-AF65-3783EA91C6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D5BED39-508A-4521-A894-A894F7846E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8F4FEA7-385B-490F-89CE-30119EB95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C333-41FB-4972-A089-27226926EDB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016BF16-8AEF-450A-BA32-A08A79573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245052-7F85-49E7-AA90-EB69C5A3A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F7C1-CB96-472C-96F0-B322F61E69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9429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3663DBF-4D1D-47EA-912C-BE126571B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B91E8D1-EA2F-48EA-845B-80A2ADA2E3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37A70B-0A37-426F-8A35-06BABEC1F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C333-41FB-4972-A089-27226926EDB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B90CA1D-BA4A-4995-93D1-8B3E0E5A6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EF9F6FA-FE80-4F28-BECF-09439BAA2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F7C1-CB96-472C-96F0-B322F61E69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710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ADB043E-B8C0-4D58-9C87-4049BAAF7D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1010A20-4331-4587-A731-A459DBD732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174EAB0-4941-4E9C-94F8-7592D078D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C333-41FB-4972-A089-27226926EDB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288BECE-EB5E-4877-A3E3-3EB6000D1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0646B05-6CC3-405A-9F75-F28D68399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F7C1-CB96-472C-96F0-B322F61E69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049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OverChart">
  <p:cSld name="Vertical Title and Text ove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1900" y="1600201"/>
            <a:ext cx="2745317" cy="4525963"/>
          </a:xfrm>
        </p:spPr>
        <p:txBody>
          <a:bodyPr vert="eaVert"/>
          <a:lstStyle/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sz="half" idx="1"/>
          </p:nvPr>
        </p:nvSpPr>
        <p:spPr>
          <a:xfrm>
            <a:off x="609601" y="1600200"/>
            <a:ext cx="8039100" cy="21859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609601" y="3938589"/>
            <a:ext cx="8039100" cy="2187575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2990605407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824B53-997E-4F72-A308-F0BB5562E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487A22-79E3-47B9-9D09-1B42962B66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246A069-930D-487B-9A4B-D77430AD8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C333-41FB-4972-A089-27226926EDB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F402BAE-F99E-4CEC-BECA-1A24FA31E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8DEC75D-0C1E-4386-BFA9-480A1D101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F7C1-CB96-472C-96F0-B322F61E69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0410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2EB7EEC-DBD0-4E9F-96F3-052D36ABC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B55367A-FEAA-4490-9523-F9F0227EEF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A7018B-F81B-4B92-B4E7-964EE7714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C333-41FB-4972-A089-27226926EDB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DABC7E4-7585-46D0-BB89-97F292EBF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7B53E4-C7F0-4C8C-889C-6D63F1660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F7C1-CB96-472C-96F0-B322F61E69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1823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7DD05D6-8C27-44C3-8FA2-E45D5F5DF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D032D81-94A2-41D9-BAB8-C76208496A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40F77D9-E36A-496F-8E44-423B40CC6F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A146B66-AEB9-442C-9759-E6EBBB5B8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C333-41FB-4972-A089-27226926EDB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7E09B2E-6923-4E33-8D07-DD27E08A6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8C95077-E5A6-47FB-BF22-838C9858B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F7C1-CB96-472C-96F0-B322F61E69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54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A83E5EB-6D08-4EF4-A258-9F34B2AB9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2C70F21-989E-4C6E-A48B-7136057F77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B87DE7A-318C-4FFE-AAC9-CE2EB9FF36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9A3F200-A2AC-49A7-82FC-1129EB1C5B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E77F8B7-2C83-447D-86F3-C0403C3FAD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6FA9D38-18AC-4C26-9BDE-EC5179528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C333-41FB-4972-A089-27226926EDB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9708CF5-425F-4701-A64F-7BD48ED63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26559C6-F38A-4BEF-A369-E1D3B0432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F7C1-CB96-472C-96F0-B322F61E69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711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8D4E6A-CBAC-4555-B20A-A722ECAB8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8DF70DA-4CDA-4E56-8263-21696867A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C333-41FB-4972-A089-27226926EDB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83DD909-DAE3-42A1-BC5E-B34FFDFC9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E515EDD-6766-4FE2-9628-400C779A9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F7C1-CB96-472C-96F0-B322F61E69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694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B1A54EC-6FB6-4B19-8827-8DDDA966F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C333-41FB-4972-A089-27226926EDB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8837A1C-2A4B-47DE-8014-B21B47933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96384F3-EE73-489C-9A6E-F9AFFB921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F7C1-CB96-472C-96F0-B322F61E69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1027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13F3FC-946F-487A-8F7F-A9A7DF41D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0B2DA18-3770-493A-9374-32DB0FC25A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0FD4072-313B-42A8-991B-7EF94E0237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2452FA2-3610-4E76-BCBA-20F74E3FF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C333-41FB-4972-A089-27226926EDB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C94F285-C9D1-44FD-BCBC-BFAA38ADE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D666E2-0FA0-4692-806A-69EFAD869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F7C1-CB96-472C-96F0-B322F61E69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8347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409CA8-9171-4DF0-A816-BA604523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9F9EC4B-67C9-40E2-9050-9D37F2CDA7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A3FC4D2-1287-48D2-9160-008276D19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0F5924B-781E-400B-9928-079E8AE53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C333-41FB-4972-A089-27226926EDB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041BA64-6BA9-4684-A711-AB725506A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7F0DD20-FEF7-40E8-951C-EB3D9E5BF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F7C1-CB96-472C-96F0-B322F61E69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6568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CA4CC80-6B9A-4030-8F81-958656F1B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522300A-B9EA-44E8-8DD7-D1652E10C9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5666E65-7B71-445E-835B-001BD09709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7C333-41FB-4972-A089-27226926EDBB}" type="datetimeFigureOut">
              <a:rPr lang="ko-KR" altLang="en-US" smtClean="0"/>
              <a:t>2020-12-24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98EBA32-A29E-4F4F-BA0C-05D26F5434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6EDA932-4591-4137-AE0F-00A136BC35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2F7C1-CB96-472C-96F0-B322F61E69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519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세로 텍스트 개체 틀 2"/>
          <p:cNvSpPr>
            <a:spLocks noGrp="1"/>
          </p:cNvSpPr>
          <p:nvPr>
            <p:ph type="body" orient="vert" sz="half" idx="1"/>
          </p:nvPr>
        </p:nvSpPr>
        <p:spPr>
          <a:xfrm>
            <a:off x="2135560" y="774405"/>
            <a:ext cx="7992888" cy="6083595"/>
          </a:xfrm>
        </p:spPr>
        <p:txBody>
          <a:bodyPr vert="horz"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ko-KR" sz="20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1 </a:t>
            </a:r>
            <a:r>
              <a:rPr lang="ko-KR" altLang="en-US" sz="20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진로결정의 중요성</a:t>
            </a:r>
          </a:p>
          <a:p>
            <a:pPr marL="0" indent="0">
              <a:buNone/>
            </a:pPr>
            <a:r>
              <a:rPr lang="ko-KR" altLang="en-US" sz="1800" b="1" dirty="0"/>
              <a:t>* 진로검사</a:t>
            </a:r>
            <a:r>
              <a:rPr lang="en-US" altLang="ko-KR" sz="1800" b="1" dirty="0"/>
              <a:t>, </a:t>
            </a:r>
            <a:r>
              <a:rPr lang="ko-KR" altLang="en-US" sz="1800" b="1" dirty="0"/>
              <a:t>간편검사의 위험성</a:t>
            </a:r>
            <a:r>
              <a:rPr lang="en-US" altLang="ko-KR" sz="1800" b="1" dirty="0"/>
              <a:t>, </a:t>
            </a:r>
            <a:endParaRPr lang="ko-KR" altLang="en-US" sz="1800" dirty="0"/>
          </a:p>
          <a:p>
            <a:pPr marL="0" indent="0">
              <a:buNone/>
            </a:pPr>
            <a:r>
              <a:rPr lang="ko-KR" altLang="en-US" sz="1800" b="1" dirty="0"/>
              <a:t>진지하지 못한 진로교육에서 진로오염</a:t>
            </a:r>
            <a:r>
              <a:rPr lang="en-US" altLang="ko-KR" sz="1800" b="1" dirty="0"/>
              <a:t>(</a:t>
            </a:r>
            <a:r>
              <a:rPr lang="ko-KR" altLang="en-US" sz="1800" b="1" dirty="0"/>
              <a:t>적성의 이해부족</a:t>
            </a:r>
            <a:r>
              <a:rPr lang="en-US" altLang="ko-KR" sz="1800" b="1" dirty="0"/>
              <a:t>, </a:t>
            </a:r>
            <a:r>
              <a:rPr lang="ko-KR" altLang="en-US" sz="1800" b="1" dirty="0"/>
              <a:t>비현실적 직업선택으로 편견</a:t>
            </a:r>
            <a:r>
              <a:rPr lang="en-US" altLang="ko-KR" sz="1800" b="1" dirty="0"/>
              <a:t>)</a:t>
            </a:r>
          </a:p>
          <a:p>
            <a:pPr>
              <a:buFont typeface="Arial" charset="0"/>
              <a:buChar char="•"/>
            </a:pPr>
            <a:endParaRPr lang="ko-KR" altLang="en-US" sz="1800" dirty="0"/>
          </a:p>
          <a:p>
            <a:pPr marL="0" indent="0">
              <a:buNone/>
            </a:pPr>
            <a:r>
              <a:rPr lang="en-US" altLang="ko-KR" sz="20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2 </a:t>
            </a:r>
            <a:r>
              <a:rPr lang="ko-KR" altLang="en-US" sz="20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종합적 결정의 필요성</a:t>
            </a:r>
            <a:endParaRPr lang="ko-KR" altLang="en-US" sz="20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0" indent="0">
              <a:buNone/>
            </a:pPr>
            <a:r>
              <a:rPr lang="en-US" altLang="ko-KR" sz="1800" b="1" dirty="0"/>
              <a:t>1) </a:t>
            </a:r>
            <a:r>
              <a:rPr lang="ko-KR" altLang="en-US" sz="1800" b="1" dirty="0"/>
              <a:t>가족사항</a:t>
            </a:r>
            <a:r>
              <a:rPr lang="en-US" altLang="ko-KR" sz="1800" b="1" dirty="0"/>
              <a:t>-</a:t>
            </a:r>
            <a:r>
              <a:rPr lang="ko-KR" altLang="en-US" sz="1800" b="1" dirty="0"/>
              <a:t>가계도</a:t>
            </a:r>
            <a:r>
              <a:rPr lang="en-US" altLang="ko-KR" sz="1800" b="1" dirty="0"/>
              <a:t>-</a:t>
            </a:r>
            <a:r>
              <a:rPr lang="ko-KR" altLang="en-US" sz="1800" b="1" dirty="0"/>
              <a:t>부모의 영향</a:t>
            </a:r>
            <a:r>
              <a:rPr lang="en-US" altLang="ko-KR" sz="1800" b="1" dirty="0"/>
              <a:t>(</a:t>
            </a:r>
            <a:r>
              <a:rPr lang="ko-KR" altLang="en-US" sz="1800" b="1" dirty="0"/>
              <a:t>유전과 양육</a:t>
            </a:r>
            <a:r>
              <a:rPr lang="en-US" altLang="ko-KR" sz="1800" b="1" dirty="0"/>
              <a:t>)-</a:t>
            </a:r>
            <a:r>
              <a:rPr lang="ko-KR" altLang="en-US" sz="1800" b="1" dirty="0"/>
              <a:t>경력개발의 자원</a:t>
            </a:r>
            <a:endParaRPr lang="ko-KR" altLang="en-US" sz="1800" dirty="0"/>
          </a:p>
          <a:p>
            <a:pPr marL="0" indent="0">
              <a:buNone/>
            </a:pPr>
            <a:r>
              <a:rPr lang="en-US" altLang="ko-KR" sz="1800" b="1" dirty="0"/>
              <a:t>2) </a:t>
            </a:r>
            <a:r>
              <a:rPr lang="ko-KR" altLang="en-US" sz="1800" b="1" dirty="0"/>
              <a:t>내담자의 처지와 의견</a:t>
            </a:r>
            <a:r>
              <a:rPr lang="en-US" altLang="ko-KR" sz="1800" b="1" dirty="0"/>
              <a:t>-</a:t>
            </a:r>
            <a:r>
              <a:rPr lang="ko-KR" altLang="en-US" sz="1800" b="1" dirty="0"/>
              <a:t>학업성적</a:t>
            </a:r>
            <a:r>
              <a:rPr lang="en-US" altLang="ko-KR" sz="1800" b="1" dirty="0"/>
              <a:t>, </a:t>
            </a:r>
            <a:r>
              <a:rPr lang="ko-KR" altLang="en-US" sz="1800" b="1" dirty="0"/>
              <a:t>특기개발의 과외교육</a:t>
            </a:r>
            <a:endParaRPr lang="ko-KR" altLang="en-US" sz="1800" dirty="0"/>
          </a:p>
          <a:p>
            <a:pPr marL="0" indent="0">
              <a:buNone/>
            </a:pPr>
            <a:r>
              <a:rPr lang="en-US" altLang="ko-KR" sz="1800" b="1" dirty="0"/>
              <a:t>3) </a:t>
            </a:r>
            <a:r>
              <a:rPr lang="ko-KR" altLang="en-US" sz="1800" b="1" dirty="0"/>
              <a:t>문장완성검사 </a:t>
            </a:r>
            <a:r>
              <a:rPr lang="en-US" altLang="ko-KR" sz="1800" b="1" dirty="0"/>
              <a:t>–</a:t>
            </a:r>
            <a:r>
              <a:rPr lang="ko-KR" altLang="en-US" sz="1800" b="1" dirty="0"/>
              <a:t>내담자의 현재 적응상태</a:t>
            </a:r>
            <a:r>
              <a:rPr lang="en-US" altLang="ko-KR" sz="1800" b="1" dirty="0"/>
              <a:t>-</a:t>
            </a:r>
            <a:r>
              <a:rPr lang="ko-KR" altLang="en-US" sz="1800" b="1" dirty="0"/>
              <a:t>학업</a:t>
            </a:r>
            <a:r>
              <a:rPr lang="en-US" altLang="ko-KR" sz="1800" b="1" dirty="0"/>
              <a:t>, </a:t>
            </a:r>
            <a:r>
              <a:rPr lang="ko-KR" altLang="en-US" sz="1800" b="1" dirty="0"/>
              <a:t>가족적응</a:t>
            </a:r>
            <a:r>
              <a:rPr lang="en-US" altLang="ko-KR" sz="1800" b="1" dirty="0"/>
              <a:t>, </a:t>
            </a:r>
            <a:r>
              <a:rPr lang="ko-KR" altLang="en-US" sz="1800" b="1" dirty="0"/>
              <a:t>자신감</a:t>
            </a:r>
            <a:endParaRPr lang="ko-KR" altLang="en-US" sz="1800" dirty="0"/>
          </a:p>
          <a:p>
            <a:pPr marL="0" indent="0">
              <a:buNone/>
            </a:pPr>
            <a:r>
              <a:rPr lang="en-US" altLang="ko-KR" sz="1800" b="1" dirty="0"/>
              <a:t>4) NEO</a:t>
            </a:r>
            <a:r>
              <a:rPr lang="ko-KR" altLang="en-US" sz="1800" b="1" dirty="0"/>
              <a:t>성격검사</a:t>
            </a:r>
            <a:r>
              <a:rPr lang="en-US" altLang="ko-KR" sz="1800" b="1" dirty="0"/>
              <a:t>-</a:t>
            </a:r>
            <a:r>
              <a:rPr lang="ko-KR" altLang="en-US" sz="1800" b="1" dirty="0"/>
              <a:t>진로기대 없음</a:t>
            </a:r>
            <a:r>
              <a:rPr lang="en-US" altLang="ko-KR" sz="1800" b="1" dirty="0"/>
              <a:t>-Holland RIASEC</a:t>
            </a:r>
            <a:r>
              <a:rPr lang="ko-KR" altLang="en-US" sz="1800" b="1" dirty="0"/>
              <a:t>과 밀접한 상관</a:t>
            </a:r>
            <a:endParaRPr lang="ko-KR" altLang="en-US" sz="1800" dirty="0"/>
          </a:p>
          <a:p>
            <a:pPr marL="0" indent="0">
              <a:buNone/>
            </a:pPr>
            <a:r>
              <a:rPr lang="en-US" altLang="ko-KR" sz="1800" b="1" dirty="0"/>
              <a:t>5) Holland </a:t>
            </a:r>
            <a:r>
              <a:rPr lang="ko-KR" altLang="en-US" sz="1800" b="1" dirty="0"/>
              <a:t>검사</a:t>
            </a:r>
            <a:r>
              <a:rPr lang="en-US" altLang="ko-KR" sz="1800" b="1" dirty="0"/>
              <a:t>-</a:t>
            </a:r>
            <a:r>
              <a:rPr lang="ko-KR" altLang="en-US" sz="1800" b="1" dirty="0"/>
              <a:t>진로 오염과 편견</a:t>
            </a:r>
            <a:r>
              <a:rPr lang="en-US" altLang="ko-KR" sz="1800" b="1" dirty="0"/>
              <a:t>, </a:t>
            </a:r>
            <a:r>
              <a:rPr lang="ko-KR" altLang="en-US" sz="1800" b="1" dirty="0"/>
              <a:t>진로미성숙</a:t>
            </a:r>
            <a:endParaRPr lang="en-US" altLang="ko-KR" sz="1800" b="1" dirty="0"/>
          </a:p>
          <a:p>
            <a:pPr marL="0" indent="0">
              <a:buNone/>
            </a:pPr>
            <a:r>
              <a:rPr lang="ko-KR" altLang="en-US" sz="1800" b="1" dirty="0" err="1">
                <a:latin typeface="+mn-ea"/>
              </a:rPr>
              <a:t>긍극적으로</a:t>
            </a:r>
            <a:r>
              <a:rPr lang="ko-KR" altLang="en-US" sz="1800" b="1" dirty="0">
                <a:latin typeface="+mn-ea"/>
              </a:rPr>
              <a:t> 상담의 과정을 통하여 결정</a:t>
            </a:r>
            <a:endParaRPr lang="en-US" altLang="ko-KR" sz="1800" b="1" dirty="0">
              <a:latin typeface="+mn-ea"/>
            </a:endParaRPr>
          </a:p>
          <a:p>
            <a:pPr marL="0" indent="0">
              <a:buNone/>
            </a:pPr>
            <a:endParaRPr lang="ko-KR" altLang="en-US" sz="1800" b="1" dirty="0">
              <a:latin typeface="+mn-ea"/>
            </a:endParaRPr>
          </a:p>
          <a:p>
            <a:pPr marL="0" indent="0">
              <a:buNone/>
            </a:pPr>
            <a:r>
              <a:rPr lang="en-US" altLang="ko-KR" sz="20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3 NEO</a:t>
            </a:r>
            <a:r>
              <a:rPr lang="ko-KR" altLang="en-US" sz="20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성격검사의 실시 이유</a:t>
            </a:r>
            <a:endParaRPr lang="ko-KR" altLang="en-US" sz="20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0" indent="0">
              <a:buNone/>
            </a:pPr>
            <a:r>
              <a:rPr lang="en-US" altLang="ko-KR" sz="1800" b="1" dirty="0"/>
              <a:t>1) </a:t>
            </a:r>
            <a:r>
              <a:rPr lang="ko-KR" altLang="en-US" sz="1800" b="1" dirty="0"/>
              <a:t>생애관점에서 건강한 성격</a:t>
            </a:r>
            <a:endParaRPr lang="ko-KR" altLang="en-US" sz="1800" dirty="0"/>
          </a:p>
          <a:p>
            <a:pPr marL="0" indent="0">
              <a:buNone/>
            </a:pPr>
            <a:r>
              <a:rPr lang="en-US" altLang="ko-KR" sz="1800" b="1" dirty="0"/>
              <a:t>2) </a:t>
            </a:r>
            <a:r>
              <a:rPr lang="ko-KR" altLang="en-US" sz="1800" b="1" dirty="0"/>
              <a:t>진로상담에서의 성격적인 문제의 우선문제</a:t>
            </a:r>
            <a:endParaRPr lang="ko-KR" altLang="en-US" sz="1800" dirty="0"/>
          </a:p>
          <a:p>
            <a:pPr marL="0" indent="0">
              <a:buNone/>
            </a:pPr>
            <a:r>
              <a:rPr lang="en-US" altLang="ko-KR" sz="1800" b="1" dirty="0"/>
              <a:t>3) </a:t>
            </a:r>
            <a:r>
              <a:rPr lang="ko-KR" altLang="en-US" sz="1800" b="1" dirty="0"/>
              <a:t>취업진로에서의 성격적 부적응</a:t>
            </a:r>
            <a:endParaRPr lang="ko-KR" altLang="en-US" sz="1800" dirty="0"/>
          </a:p>
          <a:p>
            <a:pPr marL="0" indent="0">
              <a:buNone/>
            </a:pPr>
            <a:r>
              <a:rPr lang="en-US" altLang="ko-KR" sz="1800" b="1" dirty="0"/>
              <a:t>4)</a:t>
            </a:r>
            <a:r>
              <a:rPr lang="ko-KR" altLang="en-US" sz="1800" b="1" dirty="0"/>
              <a:t> 면접</a:t>
            </a:r>
            <a:r>
              <a:rPr lang="en-US" altLang="ko-KR" sz="1800" b="1" dirty="0"/>
              <a:t>, </a:t>
            </a:r>
            <a:r>
              <a:rPr lang="ko-KR" altLang="en-US" sz="1800" b="1" dirty="0"/>
              <a:t>직무활동</a:t>
            </a:r>
            <a:r>
              <a:rPr lang="en-US" altLang="ko-KR" sz="1800" b="1" dirty="0"/>
              <a:t>, </a:t>
            </a:r>
            <a:r>
              <a:rPr lang="ko-KR" altLang="en-US" sz="1800" b="1" dirty="0"/>
              <a:t>학업활동 등등</a:t>
            </a:r>
            <a:endParaRPr lang="ko-KR" altLang="en-US" sz="1800" dirty="0"/>
          </a:p>
          <a:p>
            <a:pPr marL="0" indent="0">
              <a:buNone/>
            </a:pPr>
            <a:endParaRPr lang="ko-KR" altLang="en-US" sz="2000" dirty="0"/>
          </a:p>
        </p:txBody>
      </p:sp>
      <p:sp>
        <p:nvSpPr>
          <p:cNvPr id="6" name="직사각형 5"/>
          <p:cNvSpPr/>
          <p:nvPr/>
        </p:nvSpPr>
        <p:spPr>
          <a:xfrm>
            <a:off x="3896556" y="218228"/>
            <a:ext cx="41649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NEO</a:t>
            </a:r>
            <a:r>
              <a:rPr lang="ko-KR" altLang="en-US" sz="2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성격검사의 실시 이유</a:t>
            </a:r>
            <a:endParaRPr lang="ko-KR" altLang="en-US" sz="28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14315343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937284" y="305069"/>
            <a:ext cx="8730716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ko-KR" altLang="en-US" dirty="0"/>
          </a:p>
          <a:p>
            <a:r>
              <a:rPr lang="en-US" altLang="ko-KR" sz="20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4 Holland profile </a:t>
            </a:r>
            <a:r>
              <a:rPr lang="ko-KR" altLang="en-US" sz="20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과 </a:t>
            </a:r>
            <a:r>
              <a:rPr lang="en-US" altLang="ko-KR" sz="20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NEO profile</a:t>
            </a:r>
            <a:r>
              <a:rPr lang="ko-KR" altLang="en-US" sz="20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이 불일치 하는 경우</a:t>
            </a:r>
            <a:endParaRPr lang="ko-KR" altLang="en-US" sz="20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b="1" dirty="0"/>
              <a:t>1) </a:t>
            </a:r>
            <a:r>
              <a:rPr lang="ko-KR" altLang="en-US" b="1" dirty="0"/>
              <a:t>검사태도나 동기가 문제 될 때 검사에 충실히 답하지 않은 경우</a:t>
            </a:r>
            <a:endParaRPr lang="ko-KR" altLang="en-US" dirty="0"/>
          </a:p>
          <a:p>
            <a:r>
              <a:rPr lang="en-US" altLang="ko-KR" b="1" dirty="0"/>
              <a:t>2) </a:t>
            </a:r>
            <a:r>
              <a:rPr lang="ko-KR" altLang="en-US" b="1" dirty="0"/>
              <a:t>검사결과의 신뢰성문제</a:t>
            </a:r>
            <a:r>
              <a:rPr lang="en-US" altLang="ko-KR" b="1" dirty="0"/>
              <a:t>- </a:t>
            </a:r>
            <a:r>
              <a:rPr lang="ko-KR" altLang="en-US" b="1" dirty="0"/>
              <a:t>고의로 자신을 과장 또는 은폐한 경우</a:t>
            </a:r>
            <a:endParaRPr lang="ko-KR" altLang="en-US" dirty="0"/>
          </a:p>
          <a:p>
            <a:r>
              <a:rPr lang="en-US" altLang="ko-KR" b="1" dirty="0"/>
              <a:t>3) </a:t>
            </a:r>
            <a:r>
              <a:rPr lang="ko-KR" altLang="en-US" b="1" dirty="0"/>
              <a:t>진로교육시간에 간편진로검사 나 흥미검사로 정확히 적성을 진단하지 않은 </a:t>
            </a:r>
            <a:endParaRPr lang="ko-KR" altLang="en-US" dirty="0"/>
          </a:p>
          <a:p>
            <a:r>
              <a:rPr lang="ko-KR" altLang="en-US" b="1" dirty="0"/>
              <a:t>상태에서 직업탐색 내지는 체험을 하기 때문에 부정확한 자신의 진로이해나 </a:t>
            </a:r>
            <a:endParaRPr lang="ko-KR" altLang="en-US" dirty="0"/>
          </a:p>
          <a:p>
            <a:r>
              <a:rPr lang="ko-KR" altLang="en-US" b="1" dirty="0"/>
              <a:t>편견을 가지게 되는 경우</a:t>
            </a:r>
            <a:endParaRPr lang="ko-KR" altLang="en-US" dirty="0"/>
          </a:p>
          <a:p>
            <a:r>
              <a:rPr lang="en-US" altLang="ko-KR" b="1" dirty="0"/>
              <a:t>4) </a:t>
            </a:r>
            <a:r>
              <a:rPr lang="ko-KR" altLang="en-US" b="1" dirty="0"/>
              <a:t>미성숙요인 </a:t>
            </a:r>
            <a:r>
              <a:rPr lang="en-US" altLang="ko-KR" b="1" dirty="0"/>
              <a:t>- </a:t>
            </a:r>
            <a:r>
              <a:rPr lang="ko-KR" altLang="en-US" b="1" dirty="0"/>
              <a:t>자기이해 부족</a:t>
            </a:r>
            <a:r>
              <a:rPr lang="en-US" altLang="ko-KR" b="1" dirty="0"/>
              <a:t>, </a:t>
            </a:r>
            <a:r>
              <a:rPr lang="ko-KR" altLang="en-US" b="1" dirty="0"/>
              <a:t>주로 흥미나 직업에서</a:t>
            </a:r>
            <a:endParaRPr lang="ko-KR" altLang="en-US" dirty="0"/>
          </a:p>
          <a:p>
            <a:r>
              <a:rPr lang="en-US" altLang="ko-KR" b="1" dirty="0"/>
              <a:t>5) NEO</a:t>
            </a:r>
            <a:r>
              <a:rPr lang="ko-KR" altLang="en-US" b="1" dirty="0"/>
              <a:t>와 </a:t>
            </a:r>
            <a:r>
              <a:rPr lang="en-US" altLang="ko-KR" b="1" dirty="0"/>
              <a:t>Holland</a:t>
            </a:r>
            <a:r>
              <a:rPr lang="ko-KR" altLang="en-US" b="1" dirty="0"/>
              <a:t>중 </a:t>
            </a:r>
            <a:r>
              <a:rPr lang="en-US" altLang="ko-KR" b="1" dirty="0"/>
              <a:t>NEO </a:t>
            </a:r>
            <a:r>
              <a:rPr lang="ko-KR" altLang="en-US" b="1" dirty="0"/>
              <a:t>결과를 더 신뢰 할 수 있음</a:t>
            </a:r>
            <a:r>
              <a:rPr lang="en-US" altLang="ko-KR" b="1" dirty="0"/>
              <a:t>-</a:t>
            </a:r>
            <a:r>
              <a:rPr lang="ko-KR" altLang="en-US" b="1" dirty="0"/>
              <a:t>진로성숙기준에서</a:t>
            </a:r>
            <a:endParaRPr lang="en-US" altLang="ko-KR" b="1" dirty="0"/>
          </a:p>
          <a:p>
            <a:endParaRPr lang="ko-KR" altLang="en-US" dirty="0"/>
          </a:p>
          <a:p>
            <a:r>
              <a:rPr lang="en-US" altLang="ko-KR" sz="20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5 NEO</a:t>
            </a:r>
            <a:r>
              <a:rPr lang="ko-KR" altLang="en-US" sz="20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성격검사 프로파일에서 </a:t>
            </a:r>
            <a:r>
              <a:rPr lang="en-US" altLang="ko-KR" sz="20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RIASEC </a:t>
            </a:r>
            <a:r>
              <a:rPr lang="ko-KR" altLang="en-US" sz="2000" b="1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진로코드 추론하기 </a:t>
            </a:r>
            <a:endParaRPr lang="ko-KR" altLang="en-US" sz="20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b="1" dirty="0"/>
              <a:t>1) </a:t>
            </a:r>
            <a:r>
              <a:rPr lang="ko-KR" altLang="en-US" b="1" dirty="0"/>
              <a:t>외향성</a:t>
            </a:r>
            <a:r>
              <a:rPr lang="en-US" altLang="ko-KR" b="1" dirty="0"/>
              <a:t>(E) </a:t>
            </a:r>
            <a:r>
              <a:rPr lang="ko-KR" altLang="en-US" b="1" dirty="0"/>
              <a:t>요인 전체 점수가 가장 높으면 </a:t>
            </a:r>
            <a:r>
              <a:rPr lang="en-US" altLang="ko-KR" b="1" dirty="0"/>
              <a:t>: </a:t>
            </a:r>
            <a:r>
              <a:rPr lang="ko-KR" altLang="en-US" b="1" dirty="0"/>
              <a:t>기업형</a:t>
            </a:r>
            <a:r>
              <a:rPr lang="en-US" altLang="ko-KR" b="1" dirty="0"/>
              <a:t>(E)</a:t>
            </a:r>
            <a:r>
              <a:rPr lang="ko-KR" altLang="en-US" b="1" dirty="0"/>
              <a:t>으로 정함</a:t>
            </a:r>
          </a:p>
          <a:p>
            <a:r>
              <a:rPr lang="en-US" altLang="ko-KR" b="1" dirty="0"/>
              <a:t>2) </a:t>
            </a:r>
            <a:r>
              <a:rPr lang="ko-KR" altLang="en-US" b="1" dirty="0"/>
              <a:t>개방성</a:t>
            </a:r>
            <a:r>
              <a:rPr lang="en-US" altLang="ko-KR" b="1" dirty="0"/>
              <a:t>(O) </a:t>
            </a:r>
            <a:r>
              <a:rPr lang="ko-KR" altLang="en-US" b="1" dirty="0"/>
              <a:t>요인 전체 점수가 가장 높으면 </a:t>
            </a:r>
            <a:r>
              <a:rPr lang="en-US" altLang="ko-KR" b="1" dirty="0"/>
              <a:t>: </a:t>
            </a:r>
            <a:r>
              <a:rPr lang="ko-KR" altLang="en-US" b="1" dirty="0" err="1"/>
              <a:t>예술형</a:t>
            </a:r>
            <a:r>
              <a:rPr lang="en-US" altLang="ko-KR" b="1" dirty="0"/>
              <a:t>(A)</a:t>
            </a:r>
            <a:r>
              <a:rPr lang="ko-KR" altLang="en-US" b="1" dirty="0"/>
              <a:t>으로 정함</a:t>
            </a:r>
          </a:p>
          <a:p>
            <a:r>
              <a:rPr lang="en-US" altLang="ko-KR" b="1" dirty="0"/>
              <a:t>3) </a:t>
            </a:r>
            <a:r>
              <a:rPr lang="ko-KR" altLang="en-US" b="1" dirty="0"/>
              <a:t>친화성</a:t>
            </a:r>
            <a:r>
              <a:rPr lang="en-US" altLang="ko-KR" b="1" dirty="0"/>
              <a:t>(A) </a:t>
            </a:r>
            <a:r>
              <a:rPr lang="ko-KR" altLang="en-US" b="1" dirty="0"/>
              <a:t>요인 전체 점수가 가장 높으면 </a:t>
            </a:r>
            <a:r>
              <a:rPr lang="en-US" altLang="ko-KR" b="1" dirty="0"/>
              <a:t>: </a:t>
            </a:r>
            <a:r>
              <a:rPr lang="ko-KR" altLang="en-US" b="1" dirty="0" err="1"/>
              <a:t>사회형</a:t>
            </a:r>
            <a:r>
              <a:rPr lang="en-US" altLang="ko-KR" b="1" dirty="0"/>
              <a:t>(S)</a:t>
            </a:r>
            <a:r>
              <a:rPr lang="ko-KR" altLang="en-US" b="1" dirty="0"/>
              <a:t>으로 정함</a:t>
            </a:r>
          </a:p>
          <a:p>
            <a:r>
              <a:rPr lang="en-US" altLang="ko-KR" b="1" dirty="0"/>
              <a:t>4) </a:t>
            </a:r>
            <a:r>
              <a:rPr lang="ko-KR" altLang="en-US" b="1" dirty="0"/>
              <a:t>사고유연성</a:t>
            </a:r>
            <a:r>
              <a:rPr lang="en-US" altLang="ko-KR" b="1" dirty="0"/>
              <a:t>(O3),</a:t>
            </a:r>
            <a:r>
              <a:rPr lang="ko-KR" altLang="en-US" b="1" dirty="0" err="1"/>
              <a:t>유능감</a:t>
            </a:r>
            <a:r>
              <a:rPr lang="en-US" altLang="ko-KR" b="1" dirty="0"/>
              <a:t>(C1),</a:t>
            </a:r>
            <a:r>
              <a:rPr lang="ko-KR" altLang="en-US" b="1" dirty="0"/>
              <a:t>성취동기</a:t>
            </a:r>
            <a:r>
              <a:rPr lang="en-US" altLang="ko-KR" b="1" dirty="0"/>
              <a:t>(C3),</a:t>
            </a:r>
            <a:r>
              <a:rPr lang="ko-KR" altLang="en-US" b="1" dirty="0"/>
              <a:t>책임감</a:t>
            </a:r>
            <a:r>
              <a:rPr lang="en-US" altLang="ko-KR" b="1" dirty="0"/>
              <a:t>(C4)</a:t>
            </a:r>
            <a:r>
              <a:rPr lang="ko-KR" altLang="en-US" b="1" dirty="0"/>
              <a:t>등이 가장 높으면 </a:t>
            </a:r>
            <a:r>
              <a:rPr lang="ko-KR" altLang="en-US" b="1" dirty="0" err="1"/>
              <a:t>탐구형</a:t>
            </a:r>
            <a:r>
              <a:rPr lang="en-US" altLang="ko-KR" b="1" dirty="0"/>
              <a:t>(I)</a:t>
            </a:r>
            <a:endParaRPr lang="ko-KR" altLang="en-US" b="1" dirty="0"/>
          </a:p>
          <a:p>
            <a:r>
              <a:rPr lang="en-US" altLang="ko-KR" b="1" dirty="0"/>
              <a:t>5) </a:t>
            </a:r>
            <a:r>
              <a:rPr lang="ko-KR" altLang="en-US" b="1" dirty="0"/>
              <a:t>조직성</a:t>
            </a:r>
            <a:r>
              <a:rPr lang="en-US" altLang="ko-KR" b="1" dirty="0"/>
              <a:t>(C3),</a:t>
            </a:r>
            <a:r>
              <a:rPr lang="ko-KR" altLang="en-US" b="1" dirty="0"/>
              <a:t>책임감</a:t>
            </a:r>
            <a:r>
              <a:rPr lang="en-US" altLang="ko-KR" b="1" dirty="0"/>
              <a:t>(C4)</a:t>
            </a:r>
            <a:r>
              <a:rPr lang="ko-KR" altLang="en-US" b="1" dirty="0"/>
              <a:t>이 높고</a:t>
            </a:r>
            <a:r>
              <a:rPr lang="en-US" altLang="ko-KR" b="1" dirty="0"/>
              <a:t>, </a:t>
            </a:r>
            <a:r>
              <a:rPr lang="ko-KR" altLang="en-US" b="1" dirty="0"/>
              <a:t>충동성</a:t>
            </a:r>
            <a:r>
              <a:rPr lang="en-US" altLang="ko-KR" b="1" dirty="0"/>
              <a:t>(N4),</a:t>
            </a:r>
            <a:r>
              <a:rPr lang="ko-KR" altLang="en-US" b="1" dirty="0" err="1"/>
              <a:t>반사회성</a:t>
            </a:r>
            <a:r>
              <a:rPr lang="en-US" altLang="ko-KR" b="1" dirty="0"/>
              <a:t>(N9),</a:t>
            </a:r>
            <a:r>
              <a:rPr lang="ko-KR" altLang="en-US" b="1" dirty="0"/>
              <a:t>창의성</a:t>
            </a:r>
            <a:r>
              <a:rPr lang="en-US" altLang="ko-KR" b="1" dirty="0"/>
              <a:t>(O1),</a:t>
            </a:r>
            <a:endParaRPr lang="ko-KR" altLang="en-US" b="1" dirty="0"/>
          </a:p>
          <a:p>
            <a:r>
              <a:rPr lang="ko-KR" altLang="en-US" b="1" dirty="0"/>
              <a:t>행동진취성</a:t>
            </a:r>
            <a:r>
              <a:rPr lang="en-US" altLang="ko-KR" b="1" dirty="0"/>
              <a:t>(O4)</a:t>
            </a:r>
            <a:r>
              <a:rPr lang="ko-KR" altLang="en-US" b="1" dirty="0"/>
              <a:t>가 낮으면 </a:t>
            </a:r>
            <a:r>
              <a:rPr lang="ko-KR" altLang="en-US" b="1" dirty="0" err="1"/>
              <a:t>관습형</a:t>
            </a:r>
            <a:r>
              <a:rPr lang="en-US" altLang="ko-KR" b="1" dirty="0"/>
              <a:t>(C)</a:t>
            </a:r>
            <a:r>
              <a:rPr lang="ko-KR" altLang="en-US" b="1" dirty="0"/>
              <a:t>으로 정함</a:t>
            </a:r>
            <a:r>
              <a:rPr lang="en-US" altLang="ko-KR" b="1" dirty="0"/>
              <a:t>.</a:t>
            </a:r>
            <a:endParaRPr lang="ko-KR" altLang="en-US" b="1" dirty="0"/>
          </a:p>
          <a:p>
            <a:r>
              <a:rPr lang="en-US" altLang="ko-KR" b="1" dirty="0"/>
              <a:t>6) </a:t>
            </a:r>
            <a:r>
              <a:rPr lang="ko-KR" altLang="en-US" b="1" dirty="0"/>
              <a:t>위의 경우가 아니면서 </a:t>
            </a:r>
            <a:r>
              <a:rPr lang="ko-KR" altLang="en-US" b="1" dirty="0" err="1"/>
              <a:t>정서성</a:t>
            </a:r>
            <a:r>
              <a:rPr lang="en-US" altLang="ko-KR" b="1" dirty="0"/>
              <a:t>(O2),</a:t>
            </a:r>
            <a:r>
              <a:rPr lang="ko-KR" altLang="en-US" b="1" dirty="0" err="1"/>
              <a:t>공감성</a:t>
            </a:r>
            <a:r>
              <a:rPr lang="en-US" altLang="ko-KR" b="1" dirty="0"/>
              <a:t>(A3),</a:t>
            </a:r>
            <a:r>
              <a:rPr lang="ko-KR" altLang="en-US" b="1" dirty="0"/>
              <a:t>사고유연성</a:t>
            </a:r>
            <a:r>
              <a:rPr lang="en-US" altLang="ko-KR" b="1" dirty="0"/>
              <a:t>(O3)</a:t>
            </a:r>
            <a:r>
              <a:rPr lang="ko-KR" altLang="en-US" b="1" dirty="0"/>
              <a:t>이 </a:t>
            </a:r>
            <a:r>
              <a:rPr lang="ko-KR" altLang="en-US" b="1" dirty="0" err="1"/>
              <a:t>평균이하로</a:t>
            </a:r>
            <a:r>
              <a:rPr lang="ko-KR" altLang="en-US" b="1" dirty="0"/>
              <a:t> 뚜렷하게 낮으면 </a:t>
            </a:r>
            <a:r>
              <a:rPr lang="ko-KR" altLang="en-US" b="1" dirty="0" err="1"/>
              <a:t>실재형</a:t>
            </a:r>
            <a:r>
              <a:rPr lang="en-US" altLang="ko-KR" b="1" dirty="0"/>
              <a:t>(R)</a:t>
            </a:r>
            <a:r>
              <a:rPr lang="ko-KR" altLang="en-US" b="1" dirty="0"/>
              <a:t>으로 정함</a:t>
            </a:r>
            <a:r>
              <a:rPr lang="en-US" altLang="ko-KR" b="1" dirty="0"/>
              <a:t>.</a:t>
            </a:r>
            <a:endParaRPr lang="ko-KR" altLang="en-US" b="1" dirty="0"/>
          </a:p>
          <a:p>
            <a:r>
              <a:rPr lang="en-US" altLang="ko-KR" b="1" dirty="0"/>
              <a:t>7) </a:t>
            </a:r>
            <a:r>
              <a:rPr lang="ko-KR" altLang="en-US" b="1" dirty="0"/>
              <a:t>진로코드의 </a:t>
            </a:r>
            <a:r>
              <a:rPr lang="ko-KR" altLang="en-US" b="1" dirty="0" err="1"/>
              <a:t>첫째자리</a:t>
            </a:r>
            <a:r>
              <a:rPr lang="ko-KR" altLang="en-US" b="1" dirty="0"/>
              <a:t> 코드는 위의 경우이면서 </a:t>
            </a:r>
            <a:r>
              <a:rPr lang="ko-KR" altLang="en-US" b="1" dirty="0" err="1"/>
              <a:t>둘째자리의</a:t>
            </a:r>
            <a:r>
              <a:rPr lang="ko-KR" altLang="en-US" b="1" dirty="0"/>
              <a:t> 진로코드는 그 다음으로 </a:t>
            </a:r>
          </a:p>
          <a:p>
            <a:r>
              <a:rPr lang="ko-KR" altLang="en-US" b="1" dirty="0"/>
              <a:t>위의 다른 유형의 코드가 높게 나타나는 것으로 정함 </a:t>
            </a:r>
            <a:r>
              <a:rPr lang="en-US" altLang="ko-KR" b="1" dirty="0"/>
              <a:t>(</a:t>
            </a:r>
            <a:r>
              <a:rPr lang="ko-KR" altLang="en-US" b="1" dirty="0"/>
              <a:t>예를 들어 </a:t>
            </a:r>
            <a:r>
              <a:rPr lang="ko-KR" altLang="en-US" b="1" dirty="0" err="1"/>
              <a:t>첫째자리가</a:t>
            </a:r>
            <a:r>
              <a:rPr lang="ko-KR" altLang="en-US" b="1" dirty="0"/>
              <a:t> 기업형</a:t>
            </a:r>
          </a:p>
          <a:p>
            <a:r>
              <a:rPr lang="ko-KR" altLang="en-US" b="1" dirty="0"/>
              <a:t>이면서 두 번째로 </a:t>
            </a:r>
            <a:r>
              <a:rPr lang="ko-KR" altLang="en-US" b="1" dirty="0" err="1"/>
              <a:t>사회형의</a:t>
            </a:r>
            <a:r>
              <a:rPr lang="ko-KR" altLang="en-US" b="1" dirty="0"/>
              <a:t> </a:t>
            </a:r>
            <a:r>
              <a:rPr lang="en-US" altLang="ko-KR" b="1" dirty="0"/>
              <a:t>NEO</a:t>
            </a:r>
            <a:r>
              <a:rPr lang="ko-KR" altLang="en-US" b="1" dirty="0"/>
              <a:t>척도들이 높게 나타나면 진로코드를 </a:t>
            </a:r>
            <a:r>
              <a:rPr lang="en-US" altLang="ko-KR" b="1" dirty="0"/>
              <a:t>ES</a:t>
            </a:r>
            <a:r>
              <a:rPr lang="ko-KR" altLang="en-US" b="1" dirty="0"/>
              <a:t>로 정함</a:t>
            </a:r>
            <a:r>
              <a:rPr lang="en-US" altLang="ko-KR" b="1" dirty="0"/>
              <a:t>) 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543088152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5538" name="Picture 2" descr="D:\NEO-RIASEC관계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901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4"/>
          <p:cNvSpPr txBox="1">
            <a:spLocks noChangeArrowheads="1"/>
          </p:cNvSpPr>
          <p:nvPr/>
        </p:nvSpPr>
        <p:spPr bwMode="auto">
          <a:xfrm>
            <a:off x="1611313" y="50801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endParaRPr lang="ko-KR" altLang="ko-KR"/>
          </a:p>
        </p:txBody>
      </p:sp>
      <p:sp>
        <p:nvSpPr>
          <p:cNvPr id="52227" name="Rectangle 5"/>
          <p:cNvSpPr>
            <a:spLocks noChangeArrowheads="1"/>
          </p:cNvSpPr>
          <p:nvPr/>
        </p:nvSpPr>
        <p:spPr bwMode="auto">
          <a:xfrm>
            <a:off x="1751013" y="317500"/>
            <a:ext cx="8685212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altLang="ko-KR" sz="3200" b="1">
                <a:solidFill>
                  <a:srgbClr val="002060"/>
                </a:solidFill>
                <a:latin typeface="HY견명조" pitchFamily="18" charset="-127"/>
              </a:rPr>
              <a:t>RIASEC  vs  NEO</a:t>
            </a:r>
            <a:r>
              <a:rPr lang="ko-KR" altLang="en-US" sz="3200" b="1">
                <a:solidFill>
                  <a:srgbClr val="002060"/>
                </a:solidFill>
                <a:latin typeface="HY견명조" pitchFamily="18" charset="-127"/>
              </a:rPr>
              <a:t>와의 상관</a:t>
            </a:r>
          </a:p>
        </p:txBody>
      </p:sp>
      <p:pic>
        <p:nvPicPr>
          <p:cNvPr id="52228" name="Picture 6" descr="도식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14" y="1052513"/>
            <a:ext cx="7920037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직사각형 5"/>
          <p:cNvSpPr>
            <a:spLocks noChangeArrowheads="1"/>
          </p:cNvSpPr>
          <p:nvPr/>
        </p:nvSpPr>
        <p:spPr bwMode="auto">
          <a:xfrm>
            <a:off x="5087939" y="2852738"/>
            <a:ext cx="1512887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>
                <a:solidFill>
                  <a:srgbClr val="0C065A"/>
                </a:solidFill>
                <a:latin typeface="HY견명조" pitchFamily="18" charset="-127"/>
              </a:rPr>
              <a:t>C1 </a:t>
            </a:r>
            <a:r>
              <a:rPr lang="ko-KR" altLang="en-US" sz="1600" b="1">
                <a:solidFill>
                  <a:srgbClr val="0C065A"/>
                </a:solidFill>
                <a:latin typeface="HY견명조" pitchFamily="18" charset="-127"/>
              </a:rPr>
              <a:t>유능감 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>
                <a:solidFill>
                  <a:srgbClr val="0C065A"/>
                </a:solidFill>
                <a:latin typeface="HY견명조" pitchFamily="18" charset="-127"/>
              </a:rPr>
              <a:t>C2 </a:t>
            </a:r>
            <a:r>
              <a:rPr lang="ko-KR" altLang="en-US" sz="1600" b="1">
                <a:solidFill>
                  <a:srgbClr val="0C065A"/>
                </a:solidFill>
                <a:latin typeface="HY견명조" pitchFamily="18" charset="-127"/>
                <a:sym typeface="Wingdings" pitchFamily="2" charset="2"/>
              </a:rPr>
              <a:t>성취동기</a:t>
            </a:r>
            <a:endParaRPr lang="ko-KR" altLang="en-US" sz="1600" b="1">
              <a:solidFill>
                <a:srgbClr val="0C065A"/>
              </a:solidFill>
              <a:latin typeface="HY견명조" pitchFamily="18" charset="-127"/>
            </a:endParaRPr>
          </a:p>
        </p:txBody>
      </p:sp>
      <p:sp>
        <p:nvSpPr>
          <p:cNvPr id="52230" name="직사각형 6"/>
          <p:cNvSpPr>
            <a:spLocks noChangeArrowheads="1"/>
          </p:cNvSpPr>
          <p:nvPr/>
        </p:nvSpPr>
        <p:spPr bwMode="auto">
          <a:xfrm>
            <a:off x="9013825" y="2867026"/>
            <a:ext cx="1530350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C3 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  <a:sym typeface="Wingdings" pitchFamily="2" charset="2"/>
              </a:rPr>
              <a:t>조직성</a:t>
            </a:r>
            <a:endParaRPr lang="ko-KR" altLang="en-US" sz="1600" b="1" dirty="0">
              <a:solidFill>
                <a:srgbClr val="0C065A"/>
              </a:solidFill>
              <a:latin typeface="HY견명조" pitchFamily="18" charset="-127"/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C4 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  <a:sym typeface="Wingdings" pitchFamily="2" charset="2"/>
              </a:rPr>
              <a:t>책임감</a:t>
            </a:r>
            <a:endParaRPr lang="en-US" altLang="ko-KR" sz="1600" b="1" dirty="0">
              <a:solidFill>
                <a:srgbClr val="0C065A"/>
              </a:solidFill>
              <a:latin typeface="HY견명조" pitchFamily="18" charset="-127"/>
            </a:endParaRPr>
          </a:p>
        </p:txBody>
      </p:sp>
      <p:sp>
        <p:nvSpPr>
          <p:cNvPr id="52231" name="직사각형 7"/>
          <p:cNvSpPr>
            <a:spLocks noChangeArrowheads="1"/>
          </p:cNvSpPr>
          <p:nvPr/>
        </p:nvSpPr>
        <p:spPr bwMode="auto">
          <a:xfrm>
            <a:off x="4151314" y="6165850"/>
            <a:ext cx="14938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>
                <a:solidFill>
                  <a:srgbClr val="0C065A"/>
                </a:solidFill>
                <a:latin typeface="HY견명조" pitchFamily="18" charset="-127"/>
              </a:rPr>
              <a:t>A4:</a:t>
            </a:r>
            <a:r>
              <a:rPr lang="ko-KR" altLang="en-US" sz="1600" b="1">
                <a:solidFill>
                  <a:srgbClr val="0C065A"/>
                </a:solidFill>
                <a:latin typeface="HY견명조" pitchFamily="18" charset="-127"/>
              </a:rPr>
              <a:t>공감성</a:t>
            </a:r>
            <a:endParaRPr lang="ko-KR" altLang="en-US" sz="1600">
              <a:solidFill>
                <a:srgbClr val="0C065A"/>
              </a:solidFill>
            </a:endParaRPr>
          </a:p>
        </p:txBody>
      </p:sp>
      <p:sp>
        <p:nvSpPr>
          <p:cNvPr id="52232" name="직사각형 8"/>
          <p:cNvSpPr>
            <a:spLocks noChangeArrowheads="1"/>
          </p:cNvSpPr>
          <p:nvPr/>
        </p:nvSpPr>
        <p:spPr bwMode="auto">
          <a:xfrm>
            <a:off x="6612235" y="5591176"/>
            <a:ext cx="1363662" cy="122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A1:</a:t>
            </a:r>
            <a:r>
              <a:rPr lang="ko-KR" altLang="en-US" sz="1600" b="1" dirty="0" err="1">
                <a:solidFill>
                  <a:srgbClr val="0C065A"/>
                </a:solidFill>
                <a:latin typeface="HY견명조" pitchFamily="18" charset="-127"/>
              </a:rPr>
              <a:t>온정성</a:t>
            </a:r>
            <a:endParaRPr lang="ko-KR" altLang="en-US" sz="1600" b="1" dirty="0">
              <a:solidFill>
                <a:srgbClr val="0C065A"/>
              </a:solidFill>
              <a:latin typeface="HY견명조" pitchFamily="18" charset="-127"/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A2: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신뢰성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A3: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관용성</a:t>
            </a:r>
            <a:r>
              <a:rPr lang="ko-KR" altLang="en-US" sz="1600" dirty="0">
                <a:solidFill>
                  <a:srgbClr val="0C065A"/>
                </a:solidFill>
                <a:latin typeface="HY견명조" pitchFamily="18" charset="-127"/>
              </a:rPr>
              <a:t>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A4:</a:t>
            </a:r>
            <a:r>
              <a:rPr lang="ko-KR" altLang="en-US" sz="1600" b="1" dirty="0" err="1">
                <a:solidFill>
                  <a:srgbClr val="0C065A"/>
                </a:solidFill>
                <a:latin typeface="HY견명조" pitchFamily="18" charset="-127"/>
              </a:rPr>
              <a:t>공감성</a:t>
            </a:r>
            <a:endParaRPr lang="ko-KR" altLang="en-US" sz="1600" dirty="0">
              <a:solidFill>
                <a:srgbClr val="0C065A"/>
              </a:solidFill>
            </a:endParaRPr>
          </a:p>
        </p:txBody>
      </p:sp>
      <p:sp>
        <p:nvSpPr>
          <p:cNvPr id="52233" name="직사각형 9"/>
          <p:cNvSpPr>
            <a:spLocks noChangeArrowheads="1"/>
          </p:cNvSpPr>
          <p:nvPr/>
        </p:nvSpPr>
        <p:spPr bwMode="auto">
          <a:xfrm>
            <a:off x="7680325" y="1773238"/>
            <a:ext cx="1709738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E1: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 사회성</a:t>
            </a:r>
            <a:endParaRPr lang="en-US" altLang="ko-KR" sz="1600" b="1" dirty="0">
              <a:solidFill>
                <a:srgbClr val="0C065A"/>
              </a:solidFill>
              <a:latin typeface="HY견명조" pitchFamily="18" charset="-127"/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E2: 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리더십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E3: 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자극추구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E4: 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활동성</a:t>
            </a:r>
          </a:p>
        </p:txBody>
      </p:sp>
      <p:sp>
        <p:nvSpPr>
          <p:cNvPr id="52234" name="직사각형 10"/>
          <p:cNvSpPr>
            <a:spLocks noChangeArrowheads="1"/>
          </p:cNvSpPr>
          <p:nvPr/>
        </p:nvSpPr>
        <p:spPr bwMode="auto">
          <a:xfrm>
            <a:off x="5232401" y="1341438"/>
            <a:ext cx="1655763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>
                <a:solidFill>
                  <a:srgbClr val="0C065A"/>
                </a:solidFill>
                <a:latin typeface="HY견명조" pitchFamily="18" charset="-127"/>
              </a:rPr>
              <a:t>E1:</a:t>
            </a:r>
            <a:r>
              <a:rPr lang="ko-KR" altLang="en-US" sz="1600" b="1">
                <a:solidFill>
                  <a:srgbClr val="0C065A"/>
                </a:solidFill>
                <a:latin typeface="HY견명조" pitchFamily="18" charset="-127"/>
              </a:rPr>
              <a:t> 사회성</a:t>
            </a:r>
            <a:endParaRPr lang="en-US" altLang="ko-KR" sz="1600" b="1">
              <a:solidFill>
                <a:srgbClr val="0C065A"/>
              </a:solidFill>
              <a:latin typeface="HY견명조" pitchFamily="18" charset="-127"/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>
                <a:solidFill>
                  <a:srgbClr val="0C065A"/>
                </a:solidFill>
                <a:latin typeface="HY견명조" pitchFamily="18" charset="-127"/>
              </a:rPr>
              <a:t>E2: </a:t>
            </a:r>
            <a:r>
              <a:rPr lang="ko-KR" altLang="en-US" sz="1600" b="1">
                <a:solidFill>
                  <a:srgbClr val="0C065A"/>
                </a:solidFill>
                <a:latin typeface="HY견명조" pitchFamily="18" charset="-127"/>
              </a:rPr>
              <a:t>리더십</a:t>
            </a:r>
            <a:endParaRPr lang="en-US" altLang="ko-KR" sz="1600" b="1">
              <a:solidFill>
                <a:srgbClr val="0C065A"/>
              </a:solidFill>
              <a:latin typeface="HY견명조" pitchFamily="18" charset="-127"/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>
                <a:solidFill>
                  <a:srgbClr val="0C065A"/>
                </a:solidFill>
                <a:latin typeface="HY견명조" pitchFamily="18" charset="-127"/>
              </a:rPr>
              <a:t>E3: </a:t>
            </a:r>
            <a:r>
              <a:rPr lang="ko-KR" altLang="en-US" sz="1600" b="1">
                <a:solidFill>
                  <a:srgbClr val="0C065A"/>
                </a:solidFill>
                <a:latin typeface="HY견명조" pitchFamily="18" charset="-127"/>
              </a:rPr>
              <a:t>자극추구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>
                <a:solidFill>
                  <a:srgbClr val="0C065A"/>
                </a:solidFill>
                <a:latin typeface="HY견명조" pitchFamily="18" charset="-127"/>
              </a:rPr>
              <a:t>E4: </a:t>
            </a:r>
            <a:r>
              <a:rPr lang="ko-KR" altLang="en-US" sz="1600" b="1">
                <a:solidFill>
                  <a:srgbClr val="0C065A"/>
                </a:solidFill>
                <a:latin typeface="HY견명조" pitchFamily="18" charset="-127"/>
              </a:rPr>
              <a:t>활동성</a:t>
            </a:r>
          </a:p>
        </p:txBody>
      </p:sp>
      <p:sp>
        <p:nvSpPr>
          <p:cNvPr id="52235" name="직사각형 11"/>
          <p:cNvSpPr>
            <a:spLocks noChangeArrowheads="1"/>
          </p:cNvSpPr>
          <p:nvPr/>
        </p:nvSpPr>
        <p:spPr bwMode="auto">
          <a:xfrm>
            <a:off x="4377532" y="4710857"/>
            <a:ext cx="1420812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O1: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창의성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O2: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정서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O3: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 사고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O4: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진취성</a:t>
            </a:r>
            <a:r>
              <a:rPr lang="ko-KR" altLang="en-US" sz="1600" dirty="0">
                <a:solidFill>
                  <a:srgbClr val="0C065A"/>
                </a:solidFill>
                <a:latin typeface="HY견명조" pitchFamily="18" charset="-127"/>
              </a:rPr>
              <a:t> </a:t>
            </a:r>
            <a:endParaRPr lang="ko-KR" altLang="en-US" sz="1600" dirty="0">
              <a:solidFill>
                <a:srgbClr val="0C065A"/>
              </a:solidFill>
            </a:endParaRPr>
          </a:p>
        </p:txBody>
      </p:sp>
      <p:sp>
        <p:nvSpPr>
          <p:cNvPr id="52236" name="직사각형 12"/>
          <p:cNvSpPr>
            <a:spLocks noChangeArrowheads="1"/>
          </p:cNvSpPr>
          <p:nvPr/>
        </p:nvSpPr>
        <p:spPr bwMode="auto">
          <a:xfrm>
            <a:off x="6386514" y="3870325"/>
            <a:ext cx="1566862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O1: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창의성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O2: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정서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O3: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 사려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O4: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진취성</a:t>
            </a:r>
            <a:r>
              <a:rPr lang="ko-KR" altLang="en-US" sz="1600" dirty="0">
                <a:solidFill>
                  <a:srgbClr val="0C065A"/>
                </a:solidFill>
                <a:latin typeface="HY견명조" pitchFamily="18" charset="-127"/>
              </a:rPr>
              <a:t> </a:t>
            </a:r>
            <a:endParaRPr lang="ko-KR" altLang="en-US" sz="1600" dirty="0">
              <a:solidFill>
                <a:srgbClr val="0C065A"/>
              </a:solidFill>
            </a:endParaRPr>
          </a:p>
        </p:txBody>
      </p:sp>
      <p:sp>
        <p:nvSpPr>
          <p:cNvPr id="52237" name="직사각형 13"/>
          <p:cNvSpPr>
            <a:spLocks noChangeArrowheads="1"/>
          </p:cNvSpPr>
          <p:nvPr/>
        </p:nvSpPr>
        <p:spPr bwMode="auto">
          <a:xfrm>
            <a:off x="5087939" y="3500439"/>
            <a:ext cx="1228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b="1">
                <a:solidFill>
                  <a:srgbClr val="0C065A"/>
                </a:solidFill>
                <a:latin typeface="HY견명조" pitchFamily="18" charset="-127"/>
              </a:rPr>
              <a:t>O3:</a:t>
            </a:r>
            <a:r>
              <a:rPr lang="ko-KR" altLang="en-US" b="1">
                <a:solidFill>
                  <a:srgbClr val="0C065A"/>
                </a:solidFill>
                <a:latin typeface="HY견명조" pitchFamily="18" charset="-127"/>
              </a:rPr>
              <a:t> 사고</a:t>
            </a:r>
          </a:p>
        </p:txBody>
      </p:sp>
      <p:sp>
        <p:nvSpPr>
          <p:cNvPr id="52238" name="슬라이드 번호 개체 틀 1"/>
          <p:cNvSpPr txBox="1">
            <a:spLocks/>
          </p:cNvSpPr>
          <p:nvPr/>
        </p:nvSpPr>
        <p:spPr bwMode="auto">
          <a:xfrm>
            <a:off x="1703388" y="1052513"/>
            <a:ext cx="2089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ko-KR" altLang="en-US" sz="1600" b="1">
                <a:solidFill>
                  <a:srgbClr val="0C065A"/>
                </a:solidFill>
              </a:rPr>
              <a:t>둘째 셋째 진로코드 볼 것</a:t>
            </a:r>
            <a:endParaRPr lang="en-US" altLang="ko-KR" sz="1600" b="1">
              <a:solidFill>
                <a:srgbClr val="0C065A"/>
              </a:solidFill>
            </a:endParaRPr>
          </a:p>
        </p:txBody>
      </p:sp>
      <p:sp>
        <p:nvSpPr>
          <p:cNvPr id="15" name="직사각형 11"/>
          <p:cNvSpPr>
            <a:spLocks noChangeArrowheads="1"/>
          </p:cNvSpPr>
          <p:nvPr/>
        </p:nvSpPr>
        <p:spPr bwMode="auto">
          <a:xfrm>
            <a:off x="9007475" y="4725144"/>
            <a:ext cx="1420812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O1: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창의성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O2: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정서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O3: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 사고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5000"/>
            </a:pPr>
            <a:r>
              <a:rPr lang="en-US" altLang="ko-KR" sz="1600" b="1" dirty="0">
                <a:solidFill>
                  <a:srgbClr val="0C065A"/>
                </a:solidFill>
                <a:latin typeface="HY견명조" pitchFamily="18" charset="-127"/>
              </a:rPr>
              <a:t>O4:</a:t>
            </a:r>
            <a:r>
              <a:rPr lang="ko-KR" altLang="en-US" sz="1600" b="1" dirty="0">
                <a:solidFill>
                  <a:srgbClr val="0C065A"/>
                </a:solidFill>
                <a:latin typeface="HY견명조" pitchFamily="18" charset="-127"/>
              </a:rPr>
              <a:t>진취성</a:t>
            </a:r>
            <a:r>
              <a:rPr lang="ko-KR" altLang="en-US" sz="1600" dirty="0">
                <a:solidFill>
                  <a:srgbClr val="0C065A"/>
                </a:solidFill>
                <a:latin typeface="HY견명조" pitchFamily="18" charset="-127"/>
              </a:rPr>
              <a:t> </a:t>
            </a:r>
            <a:endParaRPr lang="ko-KR" altLang="en-US" sz="1600" dirty="0">
              <a:solidFill>
                <a:srgbClr val="0C065A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489</Words>
  <Application>Microsoft Office PowerPoint</Application>
  <PresentationFormat>와이드스크린</PresentationFormat>
  <Paragraphs>71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1" baseType="lpstr">
      <vt:lpstr>HY견명조</vt:lpstr>
      <vt:lpstr>HY헤드라인M</vt:lpstr>
      <vt:lpstr>굴림</vt:lpstr>
      <vt:lpstr>맑은 고딕</vt:lpstr>
      <vt:lpstr>휴먼모음T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Ahn Chang Kyu</dc:creator>
  <cp:lastModifiedBy>Ahn Chang Kyu</cp:lastModifiedBy>
  <cp:revision>1</cp:revision>
  <dcterms:created xsi:type="dcterms:W3CDTF">2020-12-24T05:04:23Z</dcterms:created>
  <dcterms:modified xsi:type="dcterms:W3CDTF">2020-12-24T05:09:17Z</dcterms:modified>
</cp:coreProperties>
</file>